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31" d="100"/>
          <a:sy n="31" d="100"/>
        </p:scale>
        <p:origin x="130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6842B-4FC1-4E4A-B738-6911F52DC00B}" type="datetimeFigureOut">
              <a:rPr lang="en-AU" smtClean="0"/>
              <a:t>13/08/2019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6976-C733-408E-845D-955BA059C8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1361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88B9-671C-A046-A8D3-47067AC65218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2AAC-431C-7D4C-B00F-2E4A0577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/>
              <a:t>The key </a:t>
            </a:r>
            <a:r>
              <a:rPr lang="en-US" cap="small" dirty="0"/>
              <a:t>concepts of primary school geography</a:t>
            </a:r>
            <a:endParaRPr lang="en-AU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620643"/>
            <a:ext cx="3022104" cy="553616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en-AU" sz="900" b="1" dirty="0">
                <a:solidFill>
                  <a:prstClr val="black"/>
                </a:solidFill>
                <a:latin typeface="Arial"/>
                <a:ea typeface="Cambria"/>
                <a:cs typeface="Times New Roman"/>
              </a:rPr>
              <a:t>Core units: Key understandings Years 5</a:t>
            </a:r>
            <a:r>
              <a:rPr lang="en-AU" sz="900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–</a:t>
            </a:r>
            <a:r>
              <a:rPr lang="en-AU" sz="9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6</a:t>
            </a:r>
            <a:endParaRPr lang="en-AU" sz="900" dirty="0">
              <a:solidFill>
                <a:prstClr val="black"/>
              </a:solidFill>
              <a:latin typeface="Arial"/>
              <a:ea typeface="Cambria"/>
              <a:cs typeface="Times New Roman"/>
            </a:endParaRPr>
          </a:p>
          <a:p>
            <a:pPr lvl="0" algn="l">
              <a:spcBef>
                <a:spcPts val="0"/>
              </a:spcBef>
            </a:pPr>
            <a:r>
              <a:rPr lang="en-AU" sz="900" b="1" dirty="0">
                <a:solidFill>
                  <a:prstClr val="black"/>
                </a:solidFill>
                <a:latin typeface="Arial"/>
                <a:ea typeface="Cambria"/>
                <a:cs typeface="Times New Roman"/>
              </a:rPr>
              <a:t>Illustration 1: Pointers to understanding</a:t>
            </a:r>
            <a:endParaRPr lang="en-AU" sz="900" dirty="0">
              <a:solidFill>
                <a:prstClr val="black"/>
              </a:solidFill>
              <a:latin typeface="Arial"/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711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Change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704856" cy="4525963"/>
          </a:xfrm>
        </p:spPr>
        <p:txBody>
          <a:bodyPr/>
          <a:lstStyle/>
          <a:p>
            <a:r>
              <a:rPr lang="en-US" dirty="0"/>
              <a:t>Awareness of change over time and space is essential in geography</a:t>
            </a:r>
          </a:p>
          <a:p>
            <a:r>
              <a:rPr lang="en-US" dirty="0"/>
              <a:t>Geographers investigate the physical and human reasons for change</a:t>
            </a:r>
          </a:p>
          <a:p>
            <a:r>
              <a:rPr lang="en-US" dirty="0"/>
              <a:t>Geography uses understanding of change to predict into the future and plan for the future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Concepts of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r>
              <a:rPr lang="en-US" dirty="0"/>
              <a:t>Place</a:t>
            </a:r>
          </a:p>
          <a:p>
            <a:r>
              <a:rPr lang="en-US" dirty="0"/>
              <a:t>Space</a:t>
            </a:r>
          </a:p>
          <a:p>
            <a:r>
              <a:rPr lang="en-US" dirty="0"/>
              <a:t>Environment </a:t>
            </a:r>
          </a:p>
          <a:p>
            <a:r>
              <a:rPr lang="en-US" dirty="0"/>
              <a:t>Interconnection</a:t>
            </a:r>
          </a:p>
          <a:p>
            <a:r>
              <a:rPr lang="en-US" dirty="0"/>
              <a:t>Sustainability</a:t>
            </a:r>
          </a:p>
          <a:p>
            <a:r>
              <a:rPr lang="en-US" dirty="0"/>
              <a:t>Scale</a:t>
            </a:r>
          </a:p>
          <a:p>
            <a:r>
              <a:rPr lang="en-US" dirty="0"/>
              <a:t>Change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3456384"/>
          </a:xfrm>
        </p:spPr>
        <p:txBody>
          <a:bodyPr>
            <a:normAutofit/>
          </a:bodyPr>
          <a:lstStyle/>
          <a:p>
            <a:r>
              <a:rPr lang="en-US" sz="4200" dirty="0"/>
              <a:t>How do we approach geography in the primary years?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What are the ‘big ideas’ of geography?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Concepts of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6912768" cy="4525963"/>
          </a:xfrm>
        </p:spPr>
        <p:txBody>
          <a:bodyPr/>
          <a:lstStyle/>
          <a:p>
            <a:r>
              <a:rPr lang="en-US" dirty="0"/>
              <a:t>Place</a:t>
            </a:r>
          </a:p>
          <a:p>
            <a:r>
              <a:rPr lang="en-US" dirty="0"/>
              <a:t>Space</a:t>
            </a:r>
          </a:p>
          <a:p>
            <a:r>
              <a:rPr lang="en-US" dirty="0"/>
              <a:t>Environment </a:t>
            </a:r>
          </a:p>
          <a:p>
            <a:r>
              <a:rPr lang="en-US" dirty="0"/>
              <a:t>Interconnection</a:t>
            </a:r>
          </a:p>
          <a:p>
            <a:r>
              <a:rPr lang="en-US" dirty="0"/>
              <a:t>Sustainability</a:t>
            </a:r>
          </a:p>
          <a:p>
            <a:r>
              <a:rPr lang="en-US" dirty="0"/>
              <a:t>Scale</a:t>
            </a:r>
          </a:p>
          <a:p>
            <a:r>
              <a:rPr lang="en-US" dirty="0"/>
              <a:t>Change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704856" cy="4781128"/>
          </a:xfrm>
        </p:spPr>
        <p:txBody>
          <a:bodyPr>
            <a:normAutofit/>
          </a:bodyPr>
          <a:lstStyle/>
          <a:p>
            <a:r>
              <a:rPr lang="en-US" dirty="0"/>
              <a:t>Places are specific parts of the earth’s surface</a:t>
            </a:r>
          </a:p>
          <a:p>
            <a:r>
              <a:rPr lang="en-US" dirty="0"/>
              <a:t>Places range in size from home and local area to states, nations, regions and continents</a:t>
            </a:r>
          </a:p>
          <a:p>
            <a:r>
              <a:rPr lang="en-US" dirty="0"/>
              <a:t>Geography describes places and explains characteristics</a:t>
            </a:r>
          </a:p>
          <a:p>
            <a:r>
              <a:rPr lang="en-US" dirty="0"/>
              <a:t>Personal experience gives us perceptions and viewpoints, leading to a sense of place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Space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16824" cy="4525963"/>
          </a:xfrm>
        </p:spPr>
        <p:txBody>
          <a:bodyPr/>
          <a:lstStyle/>
          <a:p>
            <a:r>
              <a:rPr lang="en-US" dirty="0"/>
              <a:t>Geographic space is the 3D surface of the earth</a:t>
            </a:r>
          </a:p>
          <a:p>
            <a:r>
              <a:rPr lang="en-US" dirty="0"/>
              <a:t>Geographers look at patterns over the earth’s surface (geographic space)</a:t>
            </a:r>
          </a:p>
          <a:p>
            <a:r>
              <a:rPr lang="en-US" dirty="0"/>
              <a:t>Geography recognises that people use space differently and that patterns change over time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416824" cy="4525963"/>
          </a:xfrm>
        </p:spPr>
        <p:txBody>
          <a:bodyPr/>
          <a:lstStyle/>
          <a:p>
            <a:r>
              <a:rPr lang="en-US" dirty="0"/>
              <a:t>The environment is all our living and </a:t>
            </a:r>
            <a:br>
              <a:rPr lang="en-US" dirty="0"/>
            </a:br>
            <a:r>
              <a:rPr lang="en-US" dirty="0"/>
              <a:t>non-living surroundings</a:t>
            </a:r>
          </a:p>
          <a:p>
            <a:r>
              <a:rPr lang="en-US" dirty="0"/>
              <a:t>Environment contains natural and human-built features</a:t>
            </a:r>
          </a:p>
          <a:p>
            <a:r>
              <a:rPr lang="en-US" dirty="0"/>
              <a:t>People use, alter and manage environments</a:t>
            </a:r>
          </a:p>
          <a:p>
            <a:r>
              <a:rPr lang="en-US" dirty="0"/>
              <a:t>Geography looks at the interactions between people and environments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Interconnection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776864" cy="48531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 object in geography can be viewed alone – they are always interconnected</a:t>
            </a:r>
          </a:p>
          <a:p>
            <a:r>
              <a:rPr lang="en-US" dirty="0"/>
              <a:t>Interconnections may be through physical processes, such as weather, erosion, the water cycle</a:t>
            </a:r>
          </a:p>
          <a:p>
            <a:r>
              <a:rPr lang="en-US" dirty="0"/>
              <a:t>Interconnections may be through human movements of people, ideas, money and trade</a:t>
            </a:r>
          </a:p>
          <a:p>
            <a:r>
              <a:rPr lang="en-US" dirty="0"/>
              <a:t>Geography investigates systems of interconnections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Sustainability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920880" cy="4525963"/>
          </a:xfrm>
        </p:spPr>
        <p:txBody>
          <a:bodyPr/>
          <a:lstStyle/>
          <a:p>
            <a:r>
              <a:rPr lang="en-US" dirty="0"/>
              <a:t>Sustainability is about something remaining indefinitely into the future</a:t>
            </a:r>
          </a:p>
          <a:p>
            <a:r>
              <a:rPr lang="en-US" dirty="0"/>
              <a:t>Examples that geography focuses on include ecosystems, resources, communities, ways of life</a:t>
            </a:r>
          </a:p>
          <a:p>
            <a:r>
              <a:rPr lang="en-US" dirty="0"/>
              <a:t>Geography emphasises the values of sustainability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Scale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704856" cy="4525963"/>
          </a:xfrm>
        </p:spPr>
        <p:txBody>
          <a:bodyPr/>
          <a:lstStyle/>
          <a:p>
            <a:r>
              <a:rPr lang="en-US" dirty="0"/>
              <a:t>Scale in geography ranges from personal through local, national, regional, to global</a:t>
            </a:r>
          </a:p>
          <a:p>
            <a:r>
              <a:rPr lang="en-US" dirty="0"/>
              <a:t>Geography looks at places, space, interconnections,  environments at all these different scales</a:t>
            </a:r>
          </a:p>
          <a:p>
            <a:r>
              <a:rPr lang="en-US" dirty="0"/>
              <a:t> Maps at different scales are a key resource in geography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297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key concepts of primary school geography</vt:lpstr>
      <vt:lpstr>How do we approach geography in the primary years?  What are the ‘big ideas’ of geography?</vt:lpstr>
      <vt:lpstr>Concepts of geography</vt:lpstr>
      <vt:lpstr>Place</vt:lpstr>
      <vt:lpstr>Space </vt:lpstr>
      <vt:lpstr>Environment</vt:lpstr>
      <vt:lpstr>Interconnection </vt:lpstr>
      <vt:lpstr>Sustainability </vt:lpstr>
      <vt:lpstr>Scale </vt:lpstr>
      <vt:lpstr>Change </vt:lpstr>
      <vt:lpstr>Concepts of geography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approach Geography in the Primary Curriculum</dc:title>
  <dc:creator>John Butler</dc:creator>
  <cp:lastModifiedBy> </cp:lastModifiedBy>
  <cp:revision>17</cp:revision>
  <cp:lastPrinted>2013-02-06T01:42:36Z</cp:lastPrinted>
  <dcterms:created xsi:type="dcterms:W3CDTF">2012-06-01T02:10:57Z</dcterms:created>
  <dcterms:modified xsi:type="dcterms:W3CDTF">2019-08-13T09:31:01Z</dcterms:modified>
</cp:coreProperties>
</file>